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308" r:id="rId2"/>
    <p:sldId id="313" r:id="rId3"/>
    <p:sldId id="323" r:id="rId4"/>
    <p:sldId id="324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4" r:id="rId13"/>
    <p:sldId id="335" r:id="rId14"/>
    <p:sldId id="336" r:id="rId15"/>
    <p:sldId id="337" r:id="rId16"/>
    <p:sldId id="344" r:id="rId17"/>
    <p:sldId id="343" r:id="rId18"/>
    <p:sldId id="333" r:id="rId19"/>
    <p:sldId id="338" r:id="rId20"/>
    <p:sldId id="339" r:id="rId21"/>
    <p:sldId id="340" r:id="rId22"/>
    <p:sldId id="342" r:id="rId23"/>
    <p:sldId id="345" r:id="rId24"/>
    <p:sldId id="341" r:id="rId25"/>
  </p:sldIdLst>
  <p:sldSz cx="24384000" cy="13716000"/>
  <p:notesSz cx="6858000" cy="9144000"/>
  <p:defaultTextStyle>
    <a:defPPr>
      <a:defRPr lang="en-US"/>
    </a:defPPr>
    <a:lvl1pPr algn="ctr" defTabSz="825500" rtl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1pPr>
    <a:lvl2pPr marL="457200" indent="-228600" algn="ctr" defTabSz="825500" rtl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2pPr>
    <a:lvl3pPr marL="914400" indent="-457200" algn="ctr" defTabSz="825500" rtl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3pPr>
    <a:lvl4pPr marL="1371600" indent="-685800" algn="ctr" defTabSz="825500" rtl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4pPr>
    <a:lvl5pPr marL="1828800" indent="-914400" algn="ctr" defTabSz="825500" rtl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5pPr>
    <a:lvl6pPr marL="22860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6pPr>
    <a:lvl7pPr marL="27432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7pPr>
    <a:lvl8pPr marL="32004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8pPr>
    <a:lvl9pPr marL="3657600" algn="l" defTabSz="914400" rtl="0" eaLnBrk="1" latinLnBrk="0" hangingPunct="1">
      <a:defRPr sz="5000" kern="1200">
        <a:solidFill>
          <a:srgbClr val="000000"/>
        </a:solidFill>
        <a:latin typeface="Helvetica Light" charset="0"/>
        <a:ea typeface="MS PGothic" panose="020B0600070205080204" pitchFamily="34" charset="-128"/>
        <a:cs typeface="+mn-cs"/>
        <a:sym typeface="Helvetica Light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59" d="100"/>
          <a:sy n="59" d="100"/>
        </p:scale>
        <p:origin x="318" y="42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86585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MS PGothic" panose="020B0600070205080204" pitchFamily="34" charset="-128"/>
        <a:cs typeface="Avenir Roman" charset="0"/>
        <a:sym typeface="Avenir Roman" charset="0"/>
      </a:defRPr>
    </a:lvl1pPr>
    <a:lvl2pPr indent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indent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indent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indent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6400" cy="294005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2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39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3449" y="952500"/>
            <a:ext cx="5251451" cy="11493500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9101" y="952500"/>
            <a:ext cx="15601951" cy="11493500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4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9" y="8813800"/>
            <a:ext cx="20726400" cy="272415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9" y="5813425"/>
            <a:ext cx="20726400" cy="3000375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4049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9101" y="3238500"/>
            <a:ext cx="10426700" cy="92075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1" y="3238500"/>
            <a:ext cx="10426700" cy="92075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30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1" y="3070225"/>
            <a:ext cx="10774363" cy="12795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1" y="4349750"/>
            <a:ext cx="10774363" cy="79025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5" y="3070225"/>
            <a:ext cx="10777537" cy="12795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5" y="4349750"/>
            <a:ext cx="10777537" cy="79025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0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4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581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1639" cy="232410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2938" y="546102"/>
            <a:ext cx="13631863" cy="117062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2870202"/>
            <a:ext cx="8021639" cy="938212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43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1202"/>
            <a:ext cx="14630400" cy="11334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296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4677"/>
            <a:ext cx="14630400" cy="160972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4788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flip="none" rotWithShape="0">
          <a:gsLst>
            <a:gs pos="0">
              <a:srgbClr val="FFFFFF">
                <a:alpha val="58000"/>
              </a:srgbClr>
            </a:gs>
            <a:gs pos="100000">
              <a:srgbClr val="00733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689100" y="952500"/>
            <a:ext cx="21005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689100" y="3238500"/>
            <a:ext cx="21005800" cy="920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619125" rtl="0" eaLnBrk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+mj-lt"/>
          <a:ea typeface="MS PGothic" panose="020B0600070205080204" pitchFamily="34" charset="-128"/>
          <a:cs typeface="+mj-cs"/>
          <a:sym typeface="Helvetica Light" charset="0"/>
        </a:defRPr>
      </a:lvl1pPr>
      <a:lvl2pPr algn="ctr" defTabSz="619125" rtl="0" eaLnBrk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Helvetica Light" charset="0"/>
          <a:ea typeface="MS PGothic" panose="020B0600070205080204" pitchFamily="34" charset="-128"/>
          <a:cs typeface="Helvetica Light" charset="0"/>
          <a:sym typeface="Helvetica Light" charset="0"/>
        </a:defRPr>
      </a:lvl2pPr>
      <a:lvl3pPr algn="ctr" defTabSz="619125" rtl="0" eaLnBrk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Helvetica Light" charset="0"/>
          <a:ea typeface="MS PGothic" panose="020B0600070205080204" pitchFamily="34" charset="-128"/>
          <a:cs typeface="Helvetica Light" charset="0"/>
          <a:sym typeface="Helvetica Light" charset="0"/>
        </a:defRPr>
      </a:lvl3pPr>
      <a:lvl4pPr algn="ctr" defTabSz="619125" rtl="0" eaLnBrk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Helvetica Light" charset="0"/>
          <a:ea typeface="MS PGothic" panose="020B0600070205080204" pitchFamily="34" charset="-128"/>
          <a:cs typeface="Helvetica Light" charset="0"/>
          <a:sym typeface="Helvetica Light" charset="0"/>
        </a:defRPr>
      </a:lvl4pPr>
      <a:lvl5pPr algn="ctr" defTabSz="619125" rtl="0" eaLnBrk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Helvetica Light" charset="0"/>
          <a:ea typeface="MS PGothic" panose="020B0600070205080204" pitchFamily="34" charset="-128"/>
          <a:cs typeface="Helvetica Light" charset="0"/>
          <a:sym typeface="Helvetica Light" charset="0"/>
        </a:defRPr>
      </a:lvl5pPr>
      <a:lvl6pPr marL="342900" algn="ctr" defTabSz="619125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685800" algn="ctr" defTabSz="619125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028700" algn="ctr" defTabSz="619125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371600" algn="ctr" defTabSz="619125" rtl="0" fontAlgn="base" hangingPunct="0">
        <a:spcBef>
          <a:spcPct val="0"/>
        </a:spcBef>
        <a:spcAft>
          <a:spcPct val="0"/>
        </a:spcAft>
        <a:defRPr sz="84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476250" indent="-476250" algn="l" defTabSz="619125" rtl="0" eaLnBrk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MS PGothic" panose="020B0600070205080204" pitchFamily="34" charset="-128"/>
          <a:cs typeface="+mn-cs"/>
          <a:sym typeface="Helvetica Light" charset="0"/>
        </a:defRPr>
      </a:lvl1pPr>
      <a:lvl2pPr marL="952500" indent="-476250" algn="l" defTabSz="619125" rtl="0" eaLnBrk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1428750" indent="-476250" algn="l" defTabSz="619125" rtl="0" eaLnBrk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1905000" indent="-476250" algn="l" defTabSz="619125" rtl="0" eaLnBrk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2381250" indent="-476250" algn="l" defTabSz="619125" rtl="0" eaLnBrk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2724150" indent="-476250" algn="l" defTabSz="619125" rtl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3067050" indent="-476250" algn="l" defTabSz="619125" rtl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3409950" indent="-476250" algn="l" defTabSz="619125" rtl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3752850" indent="-476250" algn="l" defTabSz="619125" rtl="0" fontAlgn="base" hangingPunct="0">
        <a:spcBef>
          <a:spcPts val="4425"/>
        </a:spcBef>
        <a:spcAft>
          <a:spcPct val="0"/>
        </a:spcAft>
        <a:buSzPct val="75000"/>
        <a:buChar char="•"/>
        <a:defRPr sz="3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emf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iStock000013063075_IllustrationWaveWhite.pdf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891" y="2393504"/>
            <a:ext cx="18286810" cy="877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600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64" y="11034464"/>
            <a:ext cx="10404746" cy="221402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593304"/>
            <a:ext cx="24384000" cy="9865096"/>
            <a:chOff x="3223766" y="593304"/>
            <a:chExt cx="18257266" cy="9865096"/>
          </a:xfrm>
        </p:grpSpPr>
        <p:pic>
          <p:nvPicPr>
            <p:cNvPr id="8" name="Picture 7" descr="Screen Shot 2012-09-14 at 12.34.26 PM.png"/>
            <p:cNvPicPr>
              <a:picLocks noChangeAspect="1"/>
            </p:cNvPicPr>
            <p:nvPr/>
          </p:nvPicPr>
          <p:blipFill rotWithShape="1"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199" b="7385"/>
            <a:stretch/>
          </p:blipFill>
          <p:spPr bwMode="auto">
            <a:xfrm>
              <a:off x="3223766" y="593304"/>
              <a:ext cx="10354409" cy="9865096"/>
            </a:xfrm>
            <a:prstGeom prst="rect">
              <a:avLst/>
            </a:prstGeom>
            <a:noFill/>
            <a:ln>
              <a:noFill/>
            </a:ln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9" t="4298" r="2857" b="20749"/>
            <a:stretch/>
          </p:blipFill>
          <p:spPr>
            <a:xfrm>
              <a:off x="13578174" y="665312"/>
              <a:ext cx="7902858" cy="9793088"/>
            </a:xfrm>
            <a:prstGeom prst="rect">
              <a:avLst/>
            </a:prstGeom>
            <a:effectLst>
              <a:reflection blurRad="6350" stA="52000" endA="300" endPos="35000" dir="5400000" sy="-100000" algn="bl" rotWithShape="0"/>
            </a:effectLst>
          </p:spPr>
        </p:pic>
      </p:grpSp>
      <p:sp>
        <p:nvSpPr>
          <p:cNvPr id="12" name="TextBox 11"/>
          <p:cNvSpPr txBox="1"/>
          <p:nvPr/>
        </p:nvSpPr>
        <p:spPr>
          <a:xfrm>
            <a:off x="4975855" y="4193705"/>
            <a:ext cx="1450108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latin typeface="Arial Narrow" panose="020B0606020202030204" pitchFamily="34" charset="0"/>
              </a:rPr>
              <a:t>Applications of wireline geophysics</a:t>
            </a:r>
            <a:endParaRPr lang="en-AU" sz="8000" b="1" dirty="0">
              <a:latin typeface="Arial Narrow" panose="020B0606020202030204" pitchFamily="34" charset="0"/>
            </a:endParaRPr>
          </a:p>
          <a:p>
            <a:r>
              <a:rPr lang="en-US" sz="8000" b="1" dirty="0">
                <a:latin typeface="Arial Narrow" panose="020B0606020202030204" pitchFamily="34" charset="0"/>
              </a:rPr>
              <a:t>in iron ore evaluation</a:t>
            </a:r>
          </a:p>
        </p:txBody>
      </p:sp>
    </p:spTree>
    <p:extLst>
      <p:ext uri="{BB962C8B-B14F-4D97-AF65-F5344CB8AC3E}">
        <p14:creationId xmlns:p14="http://schemas.microsoft.com/office/powerpoint/2010/main" val="239771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048000" y="124137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Why is density important in resource models?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23048" y="3490456"/>
            <a:ext cx="17497944" cy="932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Resource models defined by</a:t>
            </a:r>
          </a:p>
          <a:p>
            <a:pPr algn="l"/>
            <a:endParaRPr lang="en-US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Grade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Geometry (volume)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Bulk density (</a:t>
            </a:r>
            <a:r>
              <a:rPr lang="en-US" dirty="0" err="1"/>
              <a:t>tonnes</a:t>
            </a:r>
            <a:r>
              <a:rPr lang="en-US" dirty="0"/>
              <a:t>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r>
              <a:rPr lang="en-US" dirty="0"/>
              <a:t>The size of resources should be reported in dry bulk </a:t>
            </a:r>
            <a:r>
              <a:rPr lang="en-US" dirty="0" err="1"/>
              <a:t>tonnes</a:t>
            </a:r>
            <a:r>
              <a:rPr lang="en-US" dirty="0"/>
              <a:t>.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Iron ore deposits are frequently very </a:t>
            </a:r>
            <a:r>
              <a:rPr lang="en-US" dirty="0" err="1"/>
              <a:t>heterogenous</a:t>
            </a:r>
            <a:r>
              <a:rPr lang="en-US" dirty="0"/>
              <a:t> meaning they can’t be accurately modelled with a “global” density.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596" y="4193704"/>
            <a:ext cx="7795341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086292" y="7722096"/>
            <a:ext cx="15087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600" dirty="0"/>
              <a:t>(Lerchs, 2014)</a:t>
            </a:r>
          </a:p>
        </p:txBody>
      </p:sp>
    </p:spTree>
    <p:extLst>
      <p:ext uri="{BB962C8B-B14F-4D97-AF65-F5344CB8AC3E}">
        <p14:creationId xmlns:p14="http://schemas.microsoft.com/office/powerpoint/2010/main" val="26627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3048000" y="124137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Wireline gamma-gamma density logging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0351775"/>
              </p:ext>
            </p:extLst>
          </p:nvPr>
        </p:nvGraphicFramePr>
        <p:xfrm>
          <a:off x="4415137" y="3257600"/>
          <a:ext cx="9014147" cy="9260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Document" r:id="rId5" imgW="2900172" imgH="2979420" progId="Word.Document.8">
                  <p:embed/>
                </p:oleObj>
              </mc:Choice>
              <mc:Fallback>
                <p:oleObj name="Document" r:id="rId5" imgW="2900172" imgH="297942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5137" y="3257600"/>
                        <a:ext cx="9014147" cy="92603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4208224" y="2465512"/>
            <a:ext cx="6984776" cy="1055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FontTx/>
              <a:buAutoNum type="arabicPeriod"/>
            </a:pPr>
            <a:r>
              <a:rPr lang="en-AU" altLang="en-US" sz="4000" dirty="0" err="1">
                <a:latin typeface="+mn-lt"/>
              </a:rPr>
              <a:t>Caliper</a:t>
            </a:r>
            <a:r>
              <a:rPr lang="en-AU" altLang="en-US" sz="4000" dirty="0">
                <a:latin typeface="+mn-lt"/>
              </a:rPr>
              <a:t> measures hole diameter and pushes tool against hole wall.</a:t>
            </a:r>
          </a:p>
          <a:p>
            <a:pPr algn="l" eaLnBrk="1" hangingPunct="1">
              <a:spcBef>
                <a:spcPct val="20000"/>
              </a:spcBef>
              <a:buFontTx/>
              <a:buAutoNum type="arabicPeriod"/>
            </a:pPr>
            <a:r>
              <a:rPr lang="en-AU" altLang="en-US" sz="4000" dirty="0">
                <a:latin typeface="+mn-lt"/>
              </a:rPr>
              <a:t>High energy gammas emitted from source.</a:t>
            </a:r>
          </a:p>
          <a:p>
            <a:pPr algn="l" eaLnBrk="1" hangingPunct="1">
              <a:spcBef>
                <a:spcPct val="20000"/>
              </a:spcBef>
              <a:buFontTx/>
              <a:buAutoNum type="arabicPeriod"/>
            </a:pPr>
            <a:r>
              <a:rPr lang="en-AU" altLang="en-US" sz="4000" dirty="0">
                <a:latin typeface="+mn-lt"/>
              </a:rPr>
              <a:t>Gamma’s interact with electron shells of atoms in the borehole walls.</a:t>
            </a:r>
          </a:p>
          <a:p>
            <a:pPr algn="l" eaLnBrk="1" hangingPunct="1">
              <a:spcBef>
                <a:spcPct val="20000"/>
              </a:spcBef>
              <a:buFontTx/>
              <a:buAutoNum type="arabicPeriod"/>
            </a:pPr>
            <a:r>
              <a:rPr lang="en-AU" altLang="en-US" sz="4000" dirty="0">
                <a:latin typeface="+mn-lt"/>
              </a:rPr>
              <a:t>Backscattered gammas measured by detector.</a:t>
            </a:r>
          </a:p>
          <a:p>
            <a:pPr algn="l" eaLnBrk="1" hangingPunct="1">
              <a:spcBef>
                <a:spcPct val="20000"/>
              </a:spcBef>
              <a:buFontTx/>
              <a:buAutoNum type="arabicPeriod"/>
            </a:pPr>
            <a:r>
              <a:rPr lang="en-AU" altLang="en-US" sz="4000" dirty="0">
                <a:latin typeface="+mn-lt"/>
              </a:rPr>
              <a:t>Electron density of rocks inversely proportional to gamma count.</a:t>
            </a:r>
          </a:p>
          <a:p>
            <a:pPr algn="l" eaLnBrk="1" hangingPunct="1">
              <a:spcBef>
                <a:spcPct val="20000"/>
              </a:spcBef>
              <a:buFontTx/>
              <a:buAutoNum type="arabicPeriod"/>
            </a:pPr>
            <a:r>
              <a:rPr lang="en-AU" altLang="en-US" sz="4000" dirty="0">
                <a:latin typeface="+mn-lt"/>
              </a:rPr>
              <a:t>“Calibration” formula used to convert counts to formation density.</a:t>
            </a:r>
          </a:p>
        </p:txBody>
      </p:sp>
    </p:spTree>
    <p:extLst>
      <p:ext uri="{BB962C8B-B14F-4D97-AF65-F5344CB8AC3E}">
        <p14:creationId xmlns:p14="http://schemas.microsoft.com/office/powerpoint/2010/main" val="161739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048000" y="124137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Strengths and Limitation of wireline density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79032" y="2465513"/>
            <a:ext cx="8496944" cy="1009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Wireline gamma density</a:t>
            </a:r>
          </a:p>
          <a:p>
            <a:pPr algn="l"/>
            <a:endParaRPr lang="en-US" sz="20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Not a direct measure of formation density.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In-situ density measured (rock contains moisture).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Can be collected in RC and diamond holes.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Relatively quick and inexpensive to collect.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Large volume of data commonly available.</a:t>
            </a:r>
          </a:p>
        </p:txBody>
      </p:sp>
      <p:sp>
        <p:nvSpPr>
          <p:cNvPr id="8" name="Rectangle 7"/>
          <p:cNvSpPr/>
          <p:nvPr/>
        </p:nvSpPr>
        <p:spPr>
          <a:xfrm>
            <a:off x="12264008" y="2465513"/>
            <a:ext cx="8856984" cy="10095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Traditional core density</a:t>
            </a:r>
          </a:p>
          <a:p>
            <a:pPr algn="l"/>
            <a:endParaRPr lang="en-US" sz="20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Direct measure of formation density.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Dry bulk density measured if sample dried.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Data collection limited to diamond holes only.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Time consuming and expensive to collect.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Sample population usually very limited.</a:t>
            </a:r>
          </a:p>
        </p:txBody>
      </p:sp>
    </p:spTree>
    <p:extLst>
      <p:ext uri="{BB962C8B-B14F-4D97-AF65-F5344CB8AC3E}">
        <p14:creationId xmlns:p14="http://schemas.microsoft.com/office/powerpoint/2010/main" val="424947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048000" y="124137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Preparing gamma density for resource estimation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86944" y="3113584"/>
            <a:ext cx="11377264" cy="855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Three important processes to consider:</a:t>
            </a:r>
          </a:p>
          <a:p>
            <a:pPr algn="l"/>
            <a:endParaRPr lang="en-US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Data precision (repeatability)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Removing erroneous data in hole washouts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Conversion to a dry bulk density equivalent by comparison against independent data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368" y="4286435"/>
            <a:ext cx="6983760" cy="714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048000" y="124137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Data Precision (tool “calibration”) tests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26904" y="3543886"/>
            <a:ext cx="111612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Historically measured against jigs.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Values were found to be too low for an effective test for iron ore logging.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496" y="3257600"/>
            <a:ext cx="5034384" cy="376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697072" y="7650089"/>
            <a:ext cx="993608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Generally completed against a site reference hole.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Main aim is to demonstrate internal consistency in the data.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Test is not a true “calibration”.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49" y="7585822"/>
            <a:ext cx="7347115" cy="55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0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048000" y="124137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Data Precision (tool calibration) tests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00" y="2897560"/>
            <a:ext cx="14257584" cy="9981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00" y="2681536"/>
            <a:ext cx="9721080" cy="75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048000" y="124137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Data Precision (tool calibration) tests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521877" y="9837931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Depth</a:t>
            </a:r>
            <a:endParaRPr lang="en-A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727690" y="7687855"/>
            <a:ext cx="1936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Density traces</a:t>
            </a:r>
            <a:endParaRPr lang="en-A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95457" y="4337720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Caliper traces</a:t>
            </a:r>
            <a:endParaRPr lang="en-AU" sz="20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914" y="5921896"/>
            <a:ext cx="9575254" cy="754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94790" y="13050688"/>
            <a:ext cx="22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Master log density</a:t>
            </a:r>
            <a:endParaRPr lang="en-AU" sz="20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12133766" y="9734041"/>
            <a:ext cx="2308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Repeat log density</a:t>
            </a:r>
            <a:endParaRPr lang="en-AU" sz="2000" dirty="0"/>
          </a:p>
        </p:txBody>
      </p:sp>
      <p:sp>
        <p:nvSpPr>
          <p:cNvPr id="17" name="Rectangle 16"/>
          <p:cNvSpPr/>
          <p:nvPr/>
        </p:nvSpPr>
        <p:spPr>
          <a:xfrm>
            <a:off x="11471920" y="2753544"/>
            <a:ext cx="727280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Aging calibration holes can be identified from the caliper trace.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639272" y="11082079"/>
            <a:ext cx="727280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Scatter plots can be useful in identifying bias in repeat hole runs.</a:t>
            </a:r>
          </a:p>
        </p:txBody>
      </p:sp>
    </p:spTree>
    <p:extLst>
      <p:ext uri="{BB962C8B-B14F-4D97-AF65-F5344CB8AC3E}">
        <p14:creationId xmlns:p14="http://schemas.microsoft.com/office/powerpoint/2010/main" val="144883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16" y="2681537"/>
            <a:ext cx="9719270" cy="756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9914" y="5921896"/>
            <a:ext cx="9575254" cy="754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048000" y="124137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Data Precision (tool calibration) tests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52784" y="13050688"/>
            <a:ext cx="2263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Master log density</a:t>
            </a:r>
            <a:endParaRPr lang="en-AU" sz="20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12063569" y="9734041"/>
            <a:ext cx="2308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Repeat log density</a:t>
            </a:r>
            <a:endParaRPr lang="en-A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665893" y="9837931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Depth</a:t>
            </a:r>
            <a:endParaRPr lang="en-A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839073" y="8226152"/>
            <a:ext cx="1936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Density traces</a:t>
            </a:r>
            <a:endParaRPr lang="en-A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07425" y="6065912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Caliper traces</a:t>
            </a:r>
            <a:endParaRPr lang="en-AU" sz="2000" b="1" dirty="0"/>
          </a:p>
        </p:txBody>
      </p:sp>
      <p:sp>
        <p:nvSpPr>
          <p:cNvPr id="21" name="Rectangle 20"/>
          <p:cNvSpPr/>
          <p:nvPr/>
        </p:nvSpPr>
        <p:spPr>
          <a:xfrm>
            <a:off x="12630337" y="3138552"/>
            <a:ext cx="88506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A simple high point – low point test may not be enough.</a:t>
            </a:r>
          </a:p>
        </p:txBody>
      </p:sp>
    </p:spTree>
    <p:extLst>
      <p:ext uri="{BB962C8B-B14F-4D97-AF65-F5344CB8AC3E}">
        <p14:creationId xmlns:p14="http://schemas.microsoft.com/office/powerpoint/2010/main" val="340250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3048000" y="124137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Caliper filtering of “bad” data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5584432" y="2465513"/>
            <a:ext cx="13389502" cy="10587761"/>
            <a:chOff x="96" y="1344"/>
            <a:chExt cx="4950" cy="3950"/>
          </a:xfrm>
        </p:grpSpPr>
        <p:pic>
          <p:nvPicPr>
            <p:cNvPr id="9" name="Picture 4" descr="D:\data\Amanda\Workshop\GM019c.t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344"/>
              <a:ext cx="1495" cy="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D:\data\Amanda\Workshop\GM019d.t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1" y="1344"/>
              <a:ext cx="3455" cy="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775176" y="3998193"/>
            <a:ext cx="14860876" cy="527242"/>
          </a:xfrm>
          <a:prstGeom prst="rect">
            <a:avLst/>
          </a:prstGeom>
          <a:noFill/>
          <a:ln w="444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EC81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4848745" y="7762458"/>
            <a:ext cx="14860876" cy="4266984"/>
          </a:xfrm>
          <a:prstGeom prst="rect">
            <a:avLst/>
          </a:prstGeom>
          <a:noFill/>
          <a:ln w="4445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EC81">
                    <a:alpha val="50195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7232560" y="13154634"/>
            <a:ext cx="33425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2000" b="1" dirty="0">
                <a:latin typeface="Arial" pitchFamily="34" charset="0"/>
              </a:rPr>
              <a:t>(Modified from Butt, 2002)</a:t>
            </a:r>
          </a:p>
        </p:txBody>
      </p:sp>
    </p:spTree>
    <p:extLst>
      <p:ext uri="{BB962C8B-B14F-4D97-AF65-F5344CB8AC3E}">
        <p14:creationId xmlns:p14="http://schemas.microsoft.com/office/powerpoint/2010/main" val="359894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3048000" y="124137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Conversion to a dry bulk density equivalent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224" y="2825553"/>
            <a:ext cx="5685636" cy="101766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623048" y="3373156"/>
            <a:ext cx="10081120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Remove bias in gamma density measurements by normalization against dry core density.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Different analysis need to be completed to account for hole condition:</a:t>
            </a:r>
          </a:p>
          <a:p>
            <a:pPr marL="2057400" lvl="3" algn="l">
              <a:buFont typeface="Arial" panose="020B0604020202020204" pitchFamily="34" charset="0"/>
              <a:buChar char="•"/>
            </a:pPr>
            <a:r>
              <a:rPr lang="en-US" dirty="0"/>
              <a:t>Diamond drilling</a:t>
            </a:r>
          </a:p>
          <a:p>
            <a:pPr marL="2057400" lvl="3" algn="l">
              <a:buFont typeface="Arial" panose="020B0604020202020204" pitchFamily="34" charset="0"/>
              <a:buChar char="•"/>
            </a:pPr>
            <a:r>
              <a:rPr lang="en-US" dirty="0"/>
              <a:t>RC drilling</a:t>
            </a:r>
          </a:p>
          <a:p>
            <a:pPr marL="2057400" lvl="3" algn="l">
              <a:buFont typeface="Arial" panose="020B0604020202020204" pitchFamily="34" charset="0"/>
              <a:buChar char="•"/>
            </a:pPr>
            <a:r>
              <a:rPr lang="en-US" dirty="0"/>
              <a:t>Effect of water table</a:t>
            </a:r>
          </a:p>
        </p:txBody>
      </p:sp>
    </p:spTree>
    <p:extLst>
      <p:ext uri="{BB962C8B-B14F-4D97-AF65-F5344CB8AC3E}">
        <p14:creationId xmlns:p14="http://schemas.microsoft.com/office/powerpoint/2010/main" val="385429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911080" y="1241376"/>
            <a:ext cx="16057784" cy="1255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/>
              <a:t>Why do we log?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To provide support for testing of surface geophysical anomalies 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To aid lithology and stratigraphic interpretation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To provide information to help constrain resource models (survey and density)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To provide physical property information to assist with geotechnical and hydrogeological studies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Potentially, to assist with mining grade control.</a:t>
            </a:r>
          </a:p>
          <a:p>
            <a:pPr marL="2514600" lvl="4" algn="l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70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3048000" y="124137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Conversion to a dry bulk density equivalent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3"/>
          <a:stretch/>
        </p:blipFill>
        <p:spPr>
          <a:xfrm>
            <a:off x="4487144" y="2825553"/>
            <a:ext cx="15409712" cy="990780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5639272" y="3257600"/>
            <a:ext cx="13969552" cy="8136904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chemeClr val="accent6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02663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/>
          <p:cNvSpPr txBox="1"/>
          <p:nvPr/>
        </p:nvSpPr>
        <p:spPr>
          <a:xfrm>
            <a:off x="16414229" y="10746433"/>
            <a:ext cx="36070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/>
              <a:t>RC holes</a:t>
            </a:r>
          </a:p>
          <a:p>
            <a:pPr algn="l"/>
            <a:r>
              <a:rPr lang="en-US" sz="4000" dirty="0"/>
              <a:t>Diamond holes</a:t>
            </a:r>
            <a:endParaRPr lang="en-AU" sz="4000" dirty="0"/>
          </a:p>
        </p:txBody>
      </p:sp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3048000" y="124137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Corrected gamma density vs. core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994167" y="2501702"/>
            <a:ext cx="4541650" cy="11043716"/>
            <a:chOff x="2932884" y="2501702"/>
            <a:chExt cx="3834778" cy="9324850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1312" y="5922765"/>
              <a:ext cx="3816350" cy="2781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1312" y="2825552"/>
              <a:ext cx="3816350" cy="2781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24"/>
            <p:cNvSpPr txBox="1">
              <a:spLocks noChangeArrowheads="1"/>
            </p:cNvSpPr>
            <p:nvPr/>
          </p:nvSpPr>
          <p:spPr bwMode="auto">
            <a:xfrm>
              <a:off x="3134525" y="5625902"/>
              <a:ext cx="2967323" cy="2858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600" b="1">
                  <a:latin typeface="Arial" charset="0"/>
                </a:rPr>
                <a:t>TRAY CORRECTED GAMMA DATA</a:t>
              </a:r>
            </a:p>
          </p:txBody>
        </p:sp>
        <p:sp>
          <p:nvSpPr>
            <p:cNvPr id="10" name="Text Box 25"/>
            <p:cNvSpPr txBox="1">
              <a:spLocks noChangeArrowheads="1"/>
            </p:cNvSpPr>
            <p:nvPr/>
          </p:nvSpPr>
          <p:spPr bwMode="auto">
            <a:xfrm>
              <a:off x="3106774" y="2501702"/>
              <a:ext cx="2671989" cy="2858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600" b="1">
                  <a:latin typeface="Arial" charset="0"/>
                </a:rPr>
                <a:t>TRAY CORE MEASUREMENTS</a:t>
              </a:r>
            </a:p>
          </p:txBody>
        </p:sp>
        <p:sp>
          <p:nvSpPr>
            <p:cNvPr id="11" name="Text Box 27"/>
            <p:cNvSpPr txBox="1">
              <a:spLocks noChangeArrowheads="1"/>
            </p:cNvSpPr>
            <p:nvPr/>
          </p:nvSpPr>
          <p:spPr bwMode="auto">
            <a:xfrm>
              <a:off x="3495449" y="2958902"/>
              <a:ext cx="1145340" cy="545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 b="1"/>
                <a:t>Count: 35</a:t>
              </a:r>
            </a:p>
            <a:p>
              <a:r>
                <a:rPr lang="en-US" altLang="en-US" sz="1200" b="1"/>
                <a:t>Average:3.33 g/cc</a:t>
              </a:r>
            </a:p>
            <a:p>
              <a:r>
                <a:rPr lang="en-US" altLang="en-US" sz="1200" b="1"/>
                <a:t>Std Dev: 0.49 g/cc</a:t>
              </a:r>
            </a:p>
          </p:txBody>
        </p:sp>
        <p:sp>
          <p:nvSpPr>
            <p:cNvPr id="12" name="Text Box 28"/>
            <p:cNvSpPr txBox="1">
              <a:spLocks noChangeArrowheads="1"/>
            </p:cNvSpPr>
            <p:nvPr/>
          </p:nvSpPr>
          <p:spPr bwMode="auto">
            <a:xfrm>
              <a:off x="3485130" y="6068815"/>
              <a:ext cx="1145340" cy="545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1200" b="1"/>
                <a:t>Count: 35</a:t>
              </a:r>
            </a:p>
            <a:p>
              <a:r>
                <a:rPr lang="en-US" altLang="en-US" sz="1200" b="1"/>
                <a:t>Average:3.32 g/cc</a:t>
              </a:r>
            </a:p>
            <a:p>
              <a:r>
                <a:rPr lang="en-US" altLang="en-US" sz="1200" b="1"/>
                <a:t>Std Dev: 0.45 g/cc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932884" y="8730208"/>
              <a:ext cx="3830245" cy="3096344"/>
              <a:chOff x="2931691" y="8730208"/>
              <a:chExt cx="3744913" cy="3027362"/>
            </a:xfrm>
          </p:grpSpPr>
          <p:pic>
            <p:nvPicPr>
              <p:cNvPr id="13" name="Picture 1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1691" y="9028658"/>
                <a:ext cx="3744913" cy="27289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ext Box 23"/>
              <p:cNvSpPr txBox="1">
                <a:spLocks noChangeArrowheads="1"/>
              </p:cNvSpPr>
              <p:nvPr/>
            </p:nvSpPr>
            <p:spPr bwMode="auto">
              <a:xfrm>
                <a:off x="3134095" y="8730208"/>
                <a:ext cx="2413004" cy="2794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600" b="1">
                    <a:latin typeface="Arial" charset="0"/>
                  </a:rPr>
                  <a:t>CORRECTED GAMMA DATA</a:t>
                </a:r>
              </a:p>
            </p:txBody>
          </p:sp>
          <p:sp>
            <p:nvSpPr>
              <p:cNvPr id="15" name="Text Box 29"/>
              <p:cNvSpPr txBox="1">
                <a:spLocks noChangeArrowheads="1"/>
              </p:cNvSpPr>
              <p:nvPr/>
            </p:nvSpPr>
            <p:spPr bwMode="auto">
              <a:xfrm>
                <a:off x="3480064" y="9201695"/>
                <a:ext cx="1136867" cy="5335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sz="1200" b="1"/>
                  <a:t>Count: 774</a:t>
                </a:r>
              </a:p>
              <a:p>
                <a:r>
                  <a:rPr lang="en-US" altLang="en-US" sz="1200" b="1"/>
                  <a:t>Average: 3.19 g/cc</a:t>
                </a:r>
              </a:p>
              <a:p>
                <a:r>
                  <a:rPr lang="en-US" altLang="en-US" sz="1200" b="1"/>
                  <a:t>Std Dev: 0.48 g/cc</a:t>
                </a:r>
              </a:p>
            </p:txBody>
          </p:sp>
        </p:grpSp>
      </p:grpSp>
      <p:sp>
        <p:nvSpPr>
          <p:cNvPr id="18" name="Oval 17"/>
          <p:cNvSpPr/>
          <p:nvPr/>
        </p:nvSpPr>
        <p:spPr bwMode="auto">
          <a:xfrm>
            <a:off x="13632160" y="5092751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4386903" y="5092751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5141646" y="5092751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5864408" y="5107266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6656496" y="5107266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25055" y="5107266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8207136" y="5107266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18960752" y="5092752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13632160" y="5812831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14386903" y="5812831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15141646" y="5812831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5864408" y="5827346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6656496" y="5827346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7425055" y="5827346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8207136" y="5827346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18960752" y="5812832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13632160" y="6604919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14386903" y="6604919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5141646" y="6604919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15864408" y="661943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16656496" y="661943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17425055" y="661943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18207136" y="661943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8960752" y="6604920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13632160" y="7324999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14386903" y="7324999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15141646" y="7324999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15864408" y="733951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16656496" y="733951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17425055" y="733951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18207136" y="733951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18960752" y="7325000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13632160" y="8045079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14386903" y="8045079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15141646" y="8045079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15864408" y="805959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16656496" y="805959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17425055" y="805959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18207136" y="805959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18960752" y="8045080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13632160" y="8765159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14386903" y="8765159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15141646" y="8765159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15864408" y="877967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16656496" y="877967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17425055" y="877967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18207136" y="877967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18960752" y="8765160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13632160" y="9485239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14386903" y="9485239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15141646" y="9485239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15864408" y="949975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16656496" y="949975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17425055" y="949975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18207136" y="949975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18960752" y="9485240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14764275" y="6175463"/>
            <a:ext cx="180000" cy="180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75" name="Oval 74"/>
          <p:cNvSpPr/>
          <p:nvPr/>
        </p:nvSpPr>
        <p:spPr bwMode="auto">
          <a:xfrm>
            <a:off x="17826789" y="6988263"/>
            <a:ext cx="180000" cy="180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15489989" y="8497749"/>
            <a:ext cx="180000" cy="180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15955597" y="10515754"/>
            <a:ext cx="180000" cy="180000"/>
          </a:xfrm>
          <a:prstGeom prst="ellipse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15936416" y="11098218"/>
            <a:ext cx="180000" cy="180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cxnSp>
        <p:nvCxnSpPr>
          <p:cNvPr id="81" name="Straight Arrow Connector 80"/>
          <p:cNvCxnSpPr/>
          <p:nvPr/>
        </p:nvCxnSpPr>
        <p:spPr bwMode="auto">
          <a:xfrm>
            <a:off x="10511482" y="5140412"/>
            <a:ext cx="4087402" cy="1120800"/>
          </a:xfrm>
          <a:prstGeom prst="straightConnector1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arrow" w="lg" len="lg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</p:cxnSp>
      <p:cxnSp>
        <p:nvCxnSpPr>
          <p:cNvPr id="84" name="Straight Arrow Connector 83"/>
          <p:cNvCxnSpPr/>
          <p:nvPr/>
        </p:nvCxnSpPr>
        <p:spPr bwMode="auto">
          <a:xfrm flipV="1">
            <a:off x="10535816" y="8239594"/>
            <a:ext cx="3057919" cy="3226918"/>
          </a:xfrm>
          <a:prstGeom prst="straightConnector1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arrow" w="lg" len="lg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</p:cxnSp>
      <p:cxnSp>
        <p:nvCxnSpPr>
          <p:cNvPr id="86" name="Straight Arrow Connector 85"/>
          <p:cNvCxnSpPr/>
          <p:nvPr/>
        </p:nvCxnSpPr>
        <p:spPr bwMode="auto">
          <a:xfrm flipV="1">
            <a:off x="10535816" y="9679754"/>
            <a:ext cx="3024336" cy="1786758"/>
          </a:xfrm>
          <a:prstGeom prst="straightConnector1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arrow" w="lg" len="lg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</p:cxnSp>
      <p:cxnSp>
        <p:nvCxnSpPr>
          <p:cNvPr id="87" name="Straight Arrow Connector 86"/>
          <p:cNvCxnSpPr/>
          <p:nvPr/>
        </p:nvCxnSpPr>
        <p:spPr bwMode="auto">
          <a:xfrm flipV="1">
            <a:off x="10535816" y="9774790"/>
            <a:ext cx="5249181" cy="1691722"/>
          </a:xfrm>
          <a:prstGeom prst="straightConnector1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arrow" w="lg" len="lg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02663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3048000" y="124137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Magnetite grade estimation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1888" r="2072" b="1347"/>
          <a:stretch>
            <a:fillRect/>
          </a:stretch>
        </p:blipFill>
        <p:spPr bwMode="auto">
          <a:xfrm>
            <a:off x="6215337" y="2969568"/>
            <a:ext cx="11373891" cy="96530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7592601" y="12650578"/>
            <a:ext cx="21483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2000" b="1" dirty="0">
                <a:latin typeface="Arial" pitchFamily="34" charset="0"/>
              </a:rPr>
              <a:t>(</a:t>
            </a:r>
            <a:r>
              <a:rPr lang="en-US" altLang="en-US" sz="2000" b="1" dirty="0" err="1">
                <a:latin typeface="Arial" pitchFamily="34" charset="0"/>
              </a:rPr>
              <a:t>Onesteel</a:t>
            </a:r>
            <a:r>
              <a:rPr lang="en-US" altLang="en-US" sz="2000" b="1" dirty="0">
                <a:latin typeface="Arial" pitchFamily="34" charset="0"/>
              </a:rPr>
              <a:t>, 2004)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2600" y="2969569"/>
            <a:ext cx="2103763" cy="968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3048000" y="124137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Magnetite grade estimation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020320" y="12650578"/>
            <a:ext cx="21483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en-US" altLang="en-US" sz="2000" b="1" dirty="0">
                <a:latin typeface="Arial" pitchFamily="34" charset="0"/>
              </a:rPr>
              <a:t>(</a:t>
            </a:r>
            <a:r>
              <a:rPr lang="en-US" altLang="en-US" sz="2000" b="1" dirty="0" err="1">
                <a:latin typeface="Arial" pitchFamily="34" charset="0"/>
              </a:rPr>
              <a:t>Onesteel</a:t>
            </a:r>
            <a:r>
              <a:rPr lang="en-US" altLang="en-US" sz="2000" b="1" dirty="0">
                <a:latin typeface="Arial" pitchFamily="34" charset="0"/>
              </a:rPr>
              <a:t>, 2004)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264" y="2969568"/>
            <a:ext cx="11476409" cy="970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9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flipH="1">
            <a:off x="3911080" y="1241377"/>
            <a:ext cx="16057784" cy="1194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/>
              <a:t>Summary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We collect wireline logging data to increase our understanding of orebodies and reduce our risk in resource estimation.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Aids lithology and stratigraphic interpretation to improve geologic understanding.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Survey logs to improve control of hole location.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Gamma density logging greatly improved coverage of information, but must be corrected to a dry density equivalent.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Possible grade control applications.</a:t>
            </a:r>
          </a:p>
          <a:p>
            <a:pPr marL="2514600" lvl="4" algn="l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082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911080" y="1241376"/>
            <a:ext cx="16057784" cy="1255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/>
              <a:t>Iron Ore logging toolkit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Gyro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Natural gamma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Magnetic susceptibility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Gamma density and caliper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Resistivity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Optical </a:t>
            </a:r>
            <a:r>
              <a:rPr lang="en-US" dirty="0" err="1"/>
              <a:t>televiewer</a:t>
            </a:r>
            <a:endParaRPr lang="en-US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Acoustic </a:t>
            </a:r>
            <a:r>
              <a:rPr lang="en-US" dirty="0" err="1"/>
              <a:t>televiewer</a:t>
            </a:r>
            <a:endParaRPr lang="en-US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Neutron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Full Waveform Sonic log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r>
              <a:rPr lang="en-US" dirty="0"/>
              <a:t>Nuclear Magnetic Resonance</a:t>
            </a:r>
          </a:p>
          <a:p>
            <a:pPr marL="2286000" lvl="4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514600" lvl="4" algn="l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 bwMode="auto">
          <a:xfrm>
            <a:off x="15144328" y="3329608"/>
            <a:ext cx="360040" cy="3096000"/>
          </a:xfrm>
          <a:custGeom>
            <a:avLst/>
            <a:gdLst>
              <a:gd name="connsiteX0" fmla="*/ 0 w 469556"/>
              <a:gd name="connsiteY0" fmla="*/ 0 h 2619632"/>
              <a:gd name="connsiteX1" fmla="*/ 469556 w 469556"/>
              <a:gd name="connsiteY1" fmla="*/ 0 h 2619632"/>
              <a:gd name="connsiteX2" fmla="*/ 469556 w 469556"/>
              <a:gd name="connsiteY2" fmla="*/ 2619632 h 2619632"/>
              <a:gd name="connsiteX3" fmla="*/ 98854 w 469556"/>
              <a:gd name="connsiteY3" fmla="*/ 2619632 h 2619632"/>
              <a:gd name="connsiteX0" fmla="*/ 15446 w 370702"/>
              <a:gd name="connsiteY0" fmla="*/ 0 h 2619632"/>
              <a:gd name="connsiteX1" fmla="*/ 370702 w 370702"/>
              <a:gd name="connsiteY1" fmla="*/ 0 h 2619632"/>
              <a:gd name="connsiteX2" fmla="*/ 370702 w 370702"/>
              <a:gd name="connsiteY2" fmla="*/ 2619632 h 2619632"/>
              <a:gd name="connsiteX3" fmla="*/ 0 w 370702"/>
              <a:gd name="connsiteY3" fmla="*/ 2619632 h 261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702" h="2619632">
                <a:moveTo>
                  <a:pt x="15446" y="0"/>
                </a:moveTo>
                <a:lnTo>
                  <a:pt x="370702" y="0"/>
                </a:lnTo>
                <a:lnTo>
                  <a:pt x="370702" y="2619632"/>
                </a:lnTo>
                <a:lnTo>
                  <a:pt x="0" y="2619632"/>
                </a:ln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15144328" y="7714158"/>
            <a:ext cx="360040" cy="1152000"/>
          </a:xfrm>
          <a:custGeom>
            <a:avLst/>
            <a:gdLst>
              <a:gd name="connsiteX0" fmla="*/ 0 w 469556"/>
              <a:gd name="connsiteY0" fmla="*/ 0 h 2619632"/>
              <a:gd name="connsiteX1" fmla="*/ 469556 w 469556"/>
              <a:gd name="connsiteY1" fmla="*/ 0 h 2619632"/>
              <a:gd name="connsiteX2" fmla="*/ 469556 w 469556"/>
              <a:gd name="connsiteY2" fmla="*/ 2619632 h 2619632"/>
              <a:gd name="connsiteX3" fmla="*/ 98854 w 469556"/>
              <a:gd name="connsiteY3" fmla="*/ 2619632 h 2619632"/>
              <a:gd name="connsiteX0" fmla="*/ 15446 w 370702"/>
              <a:gd name="connsiteY0" fmla="*/ 0 h 2619632"/>
              <a:gd name="connsiteX1" fmla="*/ 370702 w 370702"/>
              <a:gd name="connsiteY1" fmla="*/ 0 h 2619632"/>
              <a:gd name="connsiteX2" fmla="*/ 370702 w 370702"/>
              <a:gd name="connsiteY2" fmla="*/ 2619632 h 2619632"/>
              <a:gd name="connsiteX3" fmla="*/ 0 w 370702"/>
              <a:gd name="connsiteY3" fmla="*/ 2619632 h 261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702" h="2619632">
                <a:moveTo>
                  <a:pt x="15446" y="0"/>
                </a:moveTo>
                <a:lnTo>
                  <a:pt x="370702" y="0"/>
                </a:lnTo>
                <a:lnTo>
                  <a:pt x="370702" y="2619632"/>
                </a:lnTo>
                <a:lnTo>
                  <a:pt x="0" y="2619632"/>
                </a:ln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15144328" y="10098360"/>
            <a:ext cx="360040" cy="1800000"/>
          </a:xfrm>
          <a:custGeom>
            <a:avLst/>
            <a:gdLst>
              <a:gd name="connsiteX0" fmla="*/ 0 w 469556"/>
              <a:gd name="connsiteY0" fmla="*/ 0 h 2619632"/>
              <a:gd name="connsiteX1" fmla="*/ 469556 w 469556"/>
              <a:gd name="connsiteY1" fmla="*/ 0 h 2619632"/>
              <a:gd name="connsiteX2" fmla="*/ 469556 w 469556"/>
              <a:gd name="connsiteY2" fmla="*/ 2619632 h 2619632"/>
              <a:gd name="connsiteX3" fmla="*/ 98854 w 469556"/>
              <a:gd name="connsiteY3" fmla="*/ 2619632 h 2619632"/>
              <a:gd name="connsiteX0" fmla="*/ 15446 w 370702"/>
              <a:gd name="connsiteY0" fmla="*/ 0 h 2619632"/>
              <a:gd name="connsiteX1" fmla="*/ 370702 w 370702"/>
              <a:gd name="connsiteY1" fmla="*/ 0 h 2619632"/>
              <a:gd name="connsiteX2" fmla="*/ 370702 w 370702"/>
              <a:gd name="connsiteY2" fmla="*/ 2619632 h 2619632"/>
              <a:gd name="connsiteX3" fmla="*/ 0 w 370702"/>
              <a:gd name="connsiteY3" fmla="*/ 2619632 h 2619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702" h="2619632">
                <a:moveTo>
                  <a:pt x="15446" y="0"/>
                </a:moveTo>
                <a:lnTo>
                  <a:pt x="370702" y="0"/>
                </a:lnTo>
                <a:lnTo>
                  <a:pt x="370702" y="2619632"/>
                </a:lnTo>
                <a:lnTo>
                  <a:pt x="0" y="2619632"/>
                </a:lnTo>
              </a:path>
            </a:pathLst>
          </a:custGeom>
          <a:noFill/>
          <a:ln w="28575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>
            <a:outerShdw blurRad="381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en-AU">
              <a:ea typeface="ＭＳ Ｐゴシック" charset="0"/>
              <a:cs typeface="Helvetica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8425" y="3905672"/>
            <a:ext cx="32239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“Standard”</a:t>
            </a:r>
          </a:p>
          <a:p>
            <a:pPr algn="l"/>
            <a:r>
              <a:rPr lang="en-US" dirty="0"/>
              <a:t>Iron Suite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15864408" y="7459032"/>
            <a:ext cx="481253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Commonly used</a:t>
            </a:r>
          </a:p>
          <a:p>
            <a:pPr algn="l"/>
            <a:r>
              <a:rPr lang="en-US" dirty="0"/>
              <a:t>imaging tools</a:t>
            </a:r>
            <a:endParaRPr lang="en-AU" dirty="0"/>
          </a:p>
        </p:txBody>
      </p:sp>
      <p:sp>
        <p:nvSpPr>
          <p:cNvPr id="15" name="TextBox 14"/>
          <p:cNvSpPr txBox="1"/>
          <p:nvPr/>
        </p:nvSpPr>
        <p:spPr>
          <a:xfrm>
            <a:off x="15792400" y="10195336"/>
            <a:ext cx="356700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Specialized</a:t>
            </a:r>
          </a:p>
          <a:p>
            <a:pPr algn="l"/>
            <a:r>
              <a:rPr lang="en-US" dirty="0"/>
              <a:t>applications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081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048" y="7362056"/>
            <a:ext cx="1284862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7"/>
          <a:stretch/>
        </p:blipFill>
        <p:spPr bwMode="auto">
          <a:xfrm>
            <a:off x="14280232" y="1457400"/>
            <a:ext cx="6627368" cy="911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flipH="1">
            <a:off x="3551040" y="2391757"/>
            <a:ext cx="1036915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Logging measures rock properties outside the borehole wall  …</a:t>
            </a:r>
          </a:p>
          <a:p>
            <a:endParaRPr lang="en-US" dirty="0"/>
          </a:p>
          <a:p>
            <a:pPr algn="r"/>
            <a:r>
              <a:rPr lang="en-US" dirty="0"/>
              <a:t>…  and drilling induced effects.</a:t>
            </a:r>
          </a:p>
          <a:p>
            <a:pPr marL="2514600" lvl="4" algn="l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384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4127104" y="1241377"/>
            <a:ext cx="1605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/>
              <a:t>Stratigraphic interpretation – from gamma</a:t>
            </a:r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t="17105" r="17340" b="17436"/>
          <a:stretch/>
        </p:blipFill>
        <p:spPr>
          <a:xfrm rot="16200000">
            <a:off x="6553428" y="-32818"/>
            <a:ext cx="11190636" cy="1575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2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4" descr="brockman form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4"/>
          <a:stretch>
            <a:fillRect/>
          </a:stretch>
        </p:blipFill>
        <p:spPr bwMode="auto">
          <a:xfrm>
            <a:off x="5639272" y="-990872"/>
            <a:ext cx="12745416" cy="1870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43128" y="6425952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pic>
        <p:nvPicPr>
          <p:cNvPr id="11" name="Picture 12" descr="Wireline Logo PM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32966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9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9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4127104" y="1241377"/>
            <a:ext cx="1605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Stratigraphic interpretation – </a:t>
            </a:r>
            <a:r>
              <a:rPr lang="en-US" sz="6000" b="1" dirty="0" err="1"/>
              <a:t>televiewers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487144" y="2537521"/>
            <a:ext cx="15220378" cy="10971657"/>
            <a:chOff x="7520566" y="2393504"/>
            <a:chExt cx="8490884" cy="612068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2272" y="2393504"/>
              <a:ext cx="4419178" cy="6120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0566" y="4193704"/>
              <a:ext cx="3905892" cy="4292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 flipH="1">
            <a:off x="5279232" y="2640300"/>
            <a:ext cx="63367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Optical </a:t>
            </a:r>
            <a:r>
              <a:rPr lang="en-US" dirty="0" err="1"/>
              <a:t>televiewer</a:t>
            </a:r>
            <a:r>
              <a:rPr lang="en-US" dirty="0"/>
              <a:t> log</a:t>
            </a:r>
          </a:p>
          <a:p>
            <a:endParaRPr lang="en-US" sz="4000" dirty="0"/>
          </a:p>
          <a:p>
            <a:endParaRPr lang="en-US" dirty="0"/>
          </a:p>
          <a:p>
            <a:pPr algn="l"/>
            <a:r>
              <a:rPr lang="en-US" dirty="0"/>
              <a:t>RC chips</a:t>
            </a:r>
          </a:p>
          <a:p>
            <a:pPr marL="2514600" lvl="4" algn="l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030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4127104" y="1241377"/>
            <a:ext cx="1605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Structural interpretation – </a:t>
            </a:r>
            <a:r>
              <a:rPr lang="en-US" sz="6000" b="1" dirty="0" err="1"/>
              <a:t>televiewers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7799513" y="2429740"/>
            <a:ext cx="8352928" cy="11017977"/>
            <a:chOff x="5434579" y="2931478"/>
            <a:chExt cx="7669861" cy="1051623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6"/>
            <a:stretch/>
          </p:blipFill>
          <p:spPr bwMode="auto">
            <a:xfrm>
              <a:off x="5434579" y="2965622"/>
              <a:ext cx="7669861" cy="104820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6010643" y="2931478"/>
              <a:ext cx="6624736" cy="832323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en-AU">
                <a:ea typeface="ＭＳ Ｐゴシック" charset="0"/>
                <a:cs typeface="Helvetica Light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flipH="1">
              <a:off x="5831632" y="3113584"/>
              <a:ext cx="3096344" cy="558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Diamond hole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9576048" y="3041576"/>
              <a:ext cx="3096344" cy="558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  RC hole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18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iStock000013063075_IllustrationWa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727" y="2393504"/>
            <a:ext cx="18288000" cy="881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33539" y="7213630"/>
            <a:ext cx="157515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endParaRPr lang="en-AU" sz="4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l"/>
            <a:r>
              <a:rPr lang="en-AU" sz="40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</a:p>
          <a:p>
            <a:pPr algn="l"/>
            <a:endParaRPr lang="en-GB" sz="40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3048000" y="124137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Survey information – gyros &amp; magnetic deviation</a:t>
            </a:r>
            <a:endParaRPr lang="en-AU" sz="6000" b="1" dirty="0"/>
          </a:p>
        </p:txBody>
      </p:sp>
      <p:pic>
        <p:nvPicPr>
          <p:cNvPr id="6" name="Picture 12" descr="Wireline Logo P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1746" y="27026"/>
            <a:ext cx="5454254" cy="108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23048" y="3490457"/>
            <a:ext cx="9144000" cy="77867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dirty="0"/>
              <a:t>Tools used to measure the 3D geometry of the drill hole:</a:t>
            </a:r>
          </a:p>
          <a:p>
            <a:pPr algn="l"/>
            <a:endParaRPr lang="en-US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Magnetic deviation tools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Traditional spinning gyro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Solid state MEMS gyro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dirty="0"/>
              <a:t>North-seeking gyro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8839" y="3113584"/>
            <a:ext cx="7001107" cy="892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2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2754</TotalTime>
  <Words>738</Words>
  <Application>Microsoft Office PowerPoint</Application>
  <PresentationFormat>Custom</PresentationFormat>
  <Paragraphs>246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MS PGothic</vt:lpstr>
      <vt:lpstr>MS PGothic</vt:lpstr>
      <vt:lpstr>Arial</vt:lpstr>
      <vt:lpstr>Arial Narrow</vt:lpstr>
      <vt:lpstr>Avenir Roman</vt:lpstr>
      <vt:lpstr>Calibri</vt:lpstr>
      <vt:lpstr>Helvetica Light</vt:lpstr>
      <vt:lpstr>Times New Roman</vt:lpstr>
      <vt:lpstr>White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</dc:creator>
  <cp:lastModifiedBy>Phil Hawke</cp:lastModifiedBy>
  <cp:revision>229</cp:revision>
  <cp:lastPrinted>2014-06-10T02:21:17Z</cp:lastPrinted>
  <dcterms:modified xsi:type="dcterms:W3CDTF">2015-02-13T02:28:27Z</dcterms:modified>
</cp:coreProperties>
</file>